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 Bold" panose="00000800000000000000" pitchFamily="2" charset="0"/>
      <p:regular r:id="rId7"/>
      <p:bold r:id="rId8"/>
    </p:embeddedFont>
    <p:embeddedFont>
      <p:font typeface="Poppins ExtraBold" panose="00000900000000000000" pitchFamily="2" charset="0"/>
      <p:regular r:id="rId9"/>
      <p:bold r:id="rId10"/>
      <p:boldItalic r:id="rId11"/>
    </p:embeddedFont>
    <p:embeddedFont>
      <p:font typeface="Poppins Medium 1 Bold" panose="020B0604020202020204" charset="0"/>
      <p:regular r:id="rId12"/>
    </p:embeddedFont>
    <p:embeddedFont>
      <p:font typeface="Poppins Medium 1 Bold Italics" panose="020B0604020202020204" charset="0"/>
      <p:regular r:id="rId13"/>
    </p:embeddedFont>
    <p:embeddedFont>
      <p:font typeface="Poppins Medium 2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13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741" y="-249768"/>
            <a:ext cx="7512259" cy="3143324"/>
          </a:xfrm>
          <a:prstGeom prst="rect">
            <a:avLst/>
          </a:prstGeom>
          <a:solidFill>
            <a:srgbClr val="007377"/>
          </a:solidFill>
        </p:spPr>
      </p:sp>
      <p:sp>
        <p:nvSpPr>
          <p:cNvPr id="3" name="AutoShape 3"/>
          <p:cNvSpPr/>
          <p:nvPr/>
        </p:nvSpPr>
        <p:spPr>
          <a:xfrm>
            <a:off x="-130307" y="2893556"/>
            <a:ext cx="7690307" cy="779844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7560000" y="1009"/>
            <a:ext cx="7560000" cy="138079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7560000" y="8163704"/>
            <a:ext cx="7560000" cy="2740587"/>
          </a:xfrm>
          <a:prstGeom prst="rect">
            <a:avLst/>
          </a:prstGeom>
          <a:solidFill>
            <a:srgbClr val="00BFA8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158" y="1402107"/>
            <a:ext cx="1520783" cy="15207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95555" y="166896"/>
            <a:ext cx="2209494" cy="7641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130858">
            <a:off x="6495757" y="6890751"/>
            <a:ext cx="2152964" cy="206048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803871" y="6796772"/>
            <a:ext cx="853875" cy="20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1"/>
              </a:lnSpc>
            </a:pPr>
            <a:r>
              <a:rPr lang="en-US" sz="1136">
                <a:solidFill>
                  <a:srgbClr val="F1F1E8"/>
                </a:solidFill>
                <a:latin typeface="Londrina Solid Regular Bold"/>
              </a:rPr>
              <a:t>IMPORT 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30307" y="3383796"/>
            <a:ext cx="4562751" cy="68856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159894" y="4860012"/>
            <a:ext cx="1145746" cy="1145746"/>
            <a:chOff x="0" y="0"/>
            <a:chExt cx="1527661" cy="1527661"/>
          </a:xfrm>
        </p:grpSpPr>
        <p:sp>
          <p:nvSpPr>
            <p:cNvPr id="12" name="TextBox 12"/>
            <p:cNvSpPr txBox="1"/>
            <p:nvPr/>
          </p:nvSpPr>
          <p:spPr>
            <a:xfrm>
              <a:off x="278960" y="444416"/>
              <a:ext cx="969741" cy="572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82"/>
                </a:lnSpc>
                <a:spcBef>
                  <a:spcPct val="0"/>
                </a:spcBef>
              </a:pPr>
              <a:r>
                <a:rPr lang="en-US" sz="2487" u="none">
                  <a:solidFill>
                    <a:srgbClr val="000000"/>
                  </a:solidFill>
                  <a:latin typeface="Poppins Bold"/>
                </a:rPr>
                <a:t>93 %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1527661" cy="1527661"/>
              <a:chOff x="0" y="0"/>
              <a:chExt cx="2540000" cy="254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57635"/>
                    </a:lnTo>
                    <a:cubicBezTo>
                      <a:pt x="1005067" y="356170"/>
                      <a:pt x="701670" y="530132"/>
                      <a:pt x="537417" y="813650"/>
                    </a:cubicBezTo>
                    <a:cubicBezTo>
                      <a:pt x="373163" y="1097169"/>
                      <a:pt x="373163" y="1446901"/>
                      <a:pt x="537417" y="1730420"/>
                    </a:cubicBezTo>
                    <a:cubicBezTo>
                      <a:pt x="701670" y="2013938"/>
                      <a:pt x="1005067" y="2187900"/>
                      <a:pt x="1332725" y="2186435"/>
                    </a:cubicBezTo>
                    <a:cubicBezTo>
                      <a:pt x="1660383" y="2187900"/>
                      <a:pt x="1963780" y="2013938"/>
                      <a:pt x="2128033" y="1730420"/>
                    </a:cubicBezTo>
                    <a:cubicBezTo>
                      <a:pt x="2292287" y="1446901"/>
                      <a:pt x="2292287" y="1097169"/>
                      <a:pt x="2128033" y="813650"/>
                    </a:cubicBezTo>
                    <a:cubicBezTo>
                      <a:pt x="1963780" y="530132"/>
                      <a:pt x="1660383" y="356170"/>
                      <a:pt x="1332725" y="357635"/>
                    </a:cubicBezTo>
                    <a:close/>
                  </a:path>
                </a:pathLst>
              </a:custGeom>
              <a:solidFill>
                <a:srgbClr val="007377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-137219" y="6288"/>
                <a:ext cx="2693858" cy="2635779"/>
              </a:xfrm>
              <a:custGeom>
                <a:avLst/>
                <a:gdLst/>
                <a:ahLst/>
                <a:cxnLst/>
                <a:rect l="l" t="t" r="r" b="b"/>
                <a:pathLst>
                  <a:path w="2693858" h="2635779">
                    <a:moveTo>
                      <a:pt x="1613963" y="10653"/>
                    </a:moveTo>
                    <a:cubicBezTo>
                      <a:pt x="2213950" y="109646"/>
                      <a:pt x="2659570" y="620050"/>
                      <a:pt x="2676714" y="1227907"/>
                    </a:cubicBezTo>
                    <a:cubicBezTo>
                      <a:pt x="2693858" y="1835764"/>
                      <a:pt x="2277714" y="2370474"/>
                      <a:pt x="1684261" y="2503126"/>
                    </a:cubicBezTo>
                    <a:cubicBezTo>
                      <a:pt x="1090807" y="2635779"/>
                      <a:pt x="486601" y="2329144"/>
                      <a:pt x="243300" y="1771840"/>
                    </a:cubicBezTo>
                    <a:cubicBezTo>
                      <a:pt x="0" y="1214535"/>
                      <a:pt x="185890" y="562971"/>
                      <a:pt x="686625" y="217938"/>
                    </a:cubicBezTo>
                    <a:cubicBezTo>
                      <a:pt x="738926" y="181554"/>
                      <a:pt x="806697" y="175934"/>
                      <a:pt x="864276" y="203208"/>
                    </a:cubicBezTo>
                    <a:cubicBezTo>
                      <a:pt x="921855" y="230482"/>
                      <a:pt x="960440" y="286479"/>
                      <a:pt x="965420" y="349996"/>
                    </a:cubicBezTo>
                    <a:cubicBezTo>
                      <a:pt x="970401" y="413513"/>
                      <a:pt x="941015" y="474840"/>
                      <a:pt x="888391" y="510755"/>
                    </a:cubicBezTo>
                    <a:cubicBezTo>
                      <a:pt x="527862" y="759178"/>
                      <a:pt x="394021" y="1228304"/>
                      <a:pt x="569198" y="1629564"/>
                    </a:cubicBezTo>
                    <a:cubicBezTo>
                      <a:pt x="744374" y="2030823"/>
                      <a:pt x="1179403" y="2251600"/>
                      <a:pt x="1606689" y="2156090"/>
                    </a:cubicBezTo>
                    <a:cubicBezTo>
                      <a:pt x="2033976" y="2060580"/>
                      <a:pt x="2333599" y="1675589"/>
                      <a:pt x="2321255" y="1237933"/>
                    </a:cubicBezTo>
                    <a:cubicBezTo>
                      <a:pt x="2308912" y="800276"/>
                      <a:pt x="1988065" y="432784"/>
                      <a:pt x="1556075" y="361510"/>
                    </a:cubicBezTo>
                    <a:cubicBezTo>
                      <a:pt x="1493167" y="351419"/>
                      <a:pt x="1440467" y="308441"/>
                      <a:pt x="1417929" y="248848"/>
                    </a:cubicBezTo>
                    <a:cubicBezTo>
                      <a:pt x="1395391" y="189256"/>
                      <a:pt x="1406462" y="122159"/>
                      <a:pt x="1446948" y="72965"/>
                    </a:cubicBezTo>
                    <a:cubicBezTo>
                      <a:pt x="1487435" y="23771"/>
                      <a:pt x="1551148" y="0"/>
                      <a:pt x="1613963" y="10653"/>
                    </a:cubicBezTo>
                    <a:close/>
                  </a:path>
                </a:pathLst>
              </a:custGeom>
              <a:solidFill>
                <a:srgbClr val="C5E86C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534236" y="6412902"/>
            <a:ext cx="4393772" cy="1461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</a:pPr>
            <a:r>
              <a:rPr lang="en-US" sz="2083">
                <a:solidFill>
                  <a:srgbClr val="000000"/>
                </a:solidFill>
                <a:latin typeface="Poppins Bold"/>
              </a:rPr>
              <a:t>Prise en compte de vos convictions, vos croyances, votre culture </a:t>
            </a:r>
          </a:p>
          <a:p>
            <a:pPr>
              <a:lnSpc>
                <a:spcPts val="2917"/>
              </a:lnSpc>
              <a:spcBef>
                <a:spcPct val="0"/>
              </a:spcBef>
            </a:pPr>
            <a:endParaRPr lang="en-US" sz="2083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1491" y="8106554"/>
            <a:ext cx="4316517" cy="148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Poppins Bold"/>
              </a:rPr>
              <a:t>Explications données et des supports informatifs sur la transfusion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Poppi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5187064" y="6308269"/>
            <a:ext cx="1206374" cy="1206374"/>
            <a:chOff x="0" y="0"/>
            <a:chExt cx="1608498" cy="1608498"/>
          </a:xfrm>
        </p:grpSpPr>
        <p:sp>
          <p:nvSpPr>
            <p:cNvPr id="19" name="TextBox 19"/>
            <p:cNvSpPr txBox="1"/>
            <p:nvPr/>
          </p:nvSpPr>
          <p:spPr>
            <a:xfrm>
              <a:off x="362248" y="471460"/>
              <a:ext cx="884002" cy="59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67"/>
                </a:lnSpc>
                <a:spcBef>
                  <a:spcPct val="0"/>
                </a:spcBef>
              </a:pPr>
              <a:r>
                <a:rPr lang="en-US" sz="2619" u="none">
                  <a:solidFill>
                    <a:srgbClr val="000000"/>
                  </a:solidFill>
                  <a:latin typeface="Poppins Bold"/>
                </a:rPr>
                <a:t>71 %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1608498" cy="1608498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57635"/>
                    </a:lnTo>
                    <a:cubicBezTo>
                      <a:pt x="1005067" y="356170"/>
                      <a:pt x="701670" y="530132"/>
                      <a:pt x="537417" y="813650"/>
                    </a:cubicBezTo>
                    <a:cubicBezTo>
                      <a:pt x="373163" y="1097169"/>
                      <a:pt x="373163" y="1446901"/>
                      <a:pt x="537417" y="1730420"/>
                    </a:cubicBezTo>
                    <a:cubicBezTo>
                      <a:pt x="701670" y="2013938"/>
                      <a:pt x="1005067" y="2187900"/>
                      <a:pt x="1332725" y="2186435"/>
                    </a:cubicBezTo>
                    <a:cubicBezTo>
                      <a:pt x="1660383" y="2187900"/>
                      <a:pt x="1963780" y="2013938"/>
                      <a:pt x="2128033" y="1730420"/>
                    </a:cubicBezTo>
                    <a:cubicBezTo>
                      <a:pt x="2292287" y="1446901"/>
                      <a:pt x="2292287" y="1097169"/>
                      <a:pt x="2128033" y="813650"/>
                    </a:cubicBezTo>
                    <a:cubicBezTo>
                      <a:pt x="1963780" y="530132"/>
                      <a:pt x="1660383" y="356170"/>
                      <a:pt x="1332725" y="357635"/>
                    </a:cubicBezTo>
                    <a:close/>
                  </a:path>
                </a:pathLst>
              </a:custGeom>
              <a:solidFill>
                <a:srgbClr val="007377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1784" y="6288"/>
                <a:ext cx="2475453" cy="2636341"/>
              </a:xfrm>
              <a:custGeom>
                <a:avLst/>
                <a:gdLst/>
                <a:ahLst/>
                <a:cxnLst/>
                <a:rect l="l" t="t" r="r" b="b"/>
                <a:pathLst>
                  <a:path w="2475453" h="2636341">
                    <a:moveTo>
                      <a:pt x="1394960" y="10653"/>
                    </a:moveTo>
                    <a:cubicBezTo>
                      <a:pt x="1994441" y="109562"/>
                      <a:pt x="2439891" y="619219"/>
                      <a:pt x="2457672" y="1226545"/>
                    </a:cubicBezTo>
                    <a:cubicBezTo>
                      <a:pt x="2475453" y="1833870"/>
                      <a:pt x="2060584" y="2368716"/>
                      <a:pt x="1467917" y="2502529"/>
                    </a:cubicBezTo>
                    <a:cubicBezTo>
                      <a:pt x="875250" y="2636342"/>
                      <a:pt x="270826" y="2331633"/>
                      <a:pt x="25939" y="1775584"/>
                    </a:cubicBezTo>
                    <a:cubicBezTo>
                      <a:pt x="0" y="1717392"/>
                      <a:pt x="7179" y="1649768"/>
                      <a:pt x="44759" y="1598320"/>
                    </a:cubicBezTo>
                    <a:cubicBezTo>
                      <a:pt x="82339" y="1546871"/>
                      <a:pt x="144574" y="1519462"/>
                      <a:pt x="207899" y="1526472"/>
                    </a:cubicBezTo>
                    <a:cubicBezTo>
                      <a:pt x="271225" y="1533481"/>
                      <a:pt x="325959" y="1573838"/>
                      <a:pt x="351377" y="1632260"/>
                    </a:cubicBezTo>
                    <a:cubicBezTo>
                      <a:pt x="527695" y="2032615"/>
                      <a:pt x="962881" y="2252006"/>
                      <a:pt x="1389601" y="2155660"/>
                    </a:cubicBezTo>
                    <a:cubicBezTo>
                      <a:pt x="1816321" y="2059315"/>
                      <a:pt x="2115027" y="1674226"/>
                      <a:pt x="2102224" y="1236952"/>
                    </a:cubicBezTo>
                    <a:cubicBezTo>
                      <a:pt x="2089422" y="799677"/>
                      <a:pt x="1768698" y="432724"/>
                      <a:pt x="1337072" y="361510"/>
                    </a:cubicBezTo>
                    <a:cubicBezTo>
                      <a:pt x="1274164" y="351419"/>
                      <a:pt x="1221464" y="308441"/>
                      <a:pt x="1198926" y="248848"/>
                    </a:cubicBezTo>
                    <a:cubicBezTo>
                      <a:pt x="1176388" y="189256"/>
                      <a:pt x="1187459" y="122159"/>
                      <a:pt x="1227945" y="72965"/>
                    </a:cubicBezTo>
                    <a:cubicBezTo>
                      <a:pt x="1268432" y="23771"/>
                      <a:pt x="1332145" y="0"/>
                      <a:pt x="1394960" y="10653"/>
                    </a:cubicBezTo>
                    <a:close/>
                  </a:path>
                </a:pathLst>
              </a:custGeom>
              <a:solidFill>
                <a:srgbClr val="C5E86C"/>
              </a:solidFill>
            </p:spPr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8892" y="1473938"/>
            <a:ext cx="4562751" cy="68856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95555" y="2708815"/>
            <a:ext cx="701446" cy="59431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95555" y="4327950"/>
            <a:ext cx="701446" cy="59431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95555" y="5758639"/>
            <a:ext cx="701446" cy="59431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622549" y="9275325"/>
            <a:ext cx="1298966" cy="50984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922756" y="7271509"/>
            <a:ext cx="1298966" cy="1298966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58631" y="5008102"/>
            <a:ext cx="4576867" cy="109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</a:pPr>
            <a:r>
              <a:rPr lang="en-US" sz="2083">
                <a:solidFill>
                  <a:srgbClr val="000000"/>
                </a:solidFill>
                <a:latin typeface="Poppins Bold"/>
              </a:rPr>
              <a:t>Surveillance médicale et infirmière lors de la transfusion</a:t>
            </a:r>
          </a:p>
          <a:p>
            <a:pPr>
              <a:lnSpc>
                <a:spcPts val="2917"/>
              </a:lnSpc>
              <a:spcBef>
                <a:spcPct val="0"/>
              </a:spcBef>
            </a:pPr>
            <a:endParaRPr lang="en-US" sz="2083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14348" y="400009"/>
            <a:ext cx="7114544" cy="96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6"/>
              </a:lnSpc>
            </a:pPr>
            <a:r>
              <a:rPr lang="en-US" sz="4022">
                <a:solidFill>
                  <a:srgbClr val="FFFFFF"/>
                </a:solidFill>
                <a:latin typeface="Poppins ExtraBold"/>
              </a:rPr>
              <a:t>ENQUÊTE DE SATISFACTION</a:t>
            </a:r>
          </a:p>
          <a:p>
            <a:pPr algn="r">
              <a:lnSpc>
                <a:spcPts val="2128"/>
              </a:lnSpc>
            </a:pPr>
            <a:endParaRPr lang="en-US" sz="4022">
              <a:solidFill>
                <a:srgbClr val="FFFFFF"/>
              </a:solidFill>
              <a:latin typeface="Poppins ExtraBold"/>
            </a:endParaRPr>
          </a:p>
          <a:p>
            <a:pPr algn="r">
              <a:lnSpc>
                <a:spcPts val="2128"/>
              </a:lnSpc>
            </a:pPr>
            <a:r>
              <a:rPr lang="en-US" sz="2997" dirty="0">
                <a:solidFill>
                  <a:srgbClr val="FFFFFF"/>
                </a:solidFill>
                <a:latin typeface="Poppins ExtraBold"/>
              </a:rPr>
              <a:t>EPISODE DE SOIN : TRANSFUSION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49091" y="1687057"/>
            <a:ext cx="5410909" cy="97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E6E5D8"/>
                </a:solidFill>
                <a:latin typeface="Poppins Medium 1 Bold Italics"/>
              </a:rPr>
              <a:t>Patients, </a:t>
            </a:r>
          </a:p>
          <a:p>
            <a:pPr algn="r">
              <a:lnSpc>
                <a:spcPts val="3990"/>
              </a:lnSpc>
            </a:pPr>
            <a:r>
              <a:rPr lang="en-US" sz="2850">
                <a:solidFill>
                  <a:srgbClr val="E6E5D8"/>
                </a:solidFill>
                <a:latin typeface="Poppins Medium 1 Bold Italics"/>
              </a:rPr>
              <a:t>Nous vous avons entendus !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386654" y="128796"/>
            <a:ext cx="1328291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7377"/>
                </a:solidFill>
                <a:latin typeface="Poppins Medium 2 Bold"/>
              </a:rPr>
              <a:t>Avril 2023</a:t>
            </a:r>
          </a:p>
          <a:p>
            <a:pPr algn="r">
              <a:lnSpc>
                <a:spcPts val="2939"/>
              </a:lnSpc>
            </a:pPr>
            <a:r>
              <a:rPr lang="en-US" sz="2099">
                <a:solidFill>
                  <a:srgbClr val="007377"/>
                </a:solidFill>
                <a:latin typeface="Poppins Medium 2 Bold"/>
              </a:rPr>
              <a:t>V.002</a:t>
            </a:r>
          </a:p>
          <a:p>
            <a:pPr algn="r">
              <a:lnSpc>
                <a:spcPts val="2939"/>
              </a:lnSpc>
            </a:pPr>
            <a:endParaRPr lang="en-US" sz="2099">
              <a:solidFill>
                <a:srgbClr val="007377"/>
              </a:solidFill>
              <a:latin typeface="Poppins Medium 2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11491" y="3436799"/>
            <a:ext cx="3407271" cy="45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 dirty="0">
                <a:solidFill>
                  <a:srgbClr val="000000"/>
                </a:solidFill>
                <a:latin typeface="Poppins Medium 1 Bold Italics"/>
              </a:rPr>
              <a:t>Nos résultats 2023 :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22307" y="1530419"/>
            <a:ext cx="3543598" cy="47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>
                <a:solidFill>
                  <a:srgbClr val="000000"/>
                </a:solidFill>
                <a:latin typeface="Poppins Medium 1 Bold Italics"/>
              </a:rPr>
              <a:t>Notre plan d'action :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188215" y="8351227"/>
            <a:ext cx="5107424" cy="206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FEFEFE"/>
                </a:solidFill>
                <a:latin typeface="Poppins Medium 1 Bold"/>
              </a:rPr>
              <a:t> Accompagnez-nous dans l'amélioration de nos pratiques : </a:t>
            </a:r>
          </a:p>
          <a:p>
            <a:pPr algn="ctr">
              <a:lnSpc>
                <a:spcPts val="2730"/>
              </a:lnSpc>
            </a:pPr>
            <a:endParaRPr lang="en-US" sz="1950">
              <a:solidFill>
                <a:srgbClr val="FEFEFE"/>
              </a:solidFill>
              <a:latin typeface="Poppins Medium 1 Bold"/>
            </a:endParaRPr>
          </a:p>
          <a:p>
            <a:pPr algn="ctr">
              <a:lnSpc>
                <a:spcPts val="2730"/>
              </a:lnSpc>
            </a:pPr>
            <a:endParaRPr lang="en-US" sz="1950">
              <a:solidFill>
                <a:srgbClr val="FEFEFE"/>
              </a:solidFill>
              <a:latin typeface="Poppins Medium 1 Bold"/>
            </a:endParaRPr>
          </a:p>
          <a:p>
            <a:pPr algn="ctr">
              <a:lnSpc>
                <a:spcPts val="2730"/>
              </a:lnSpc>
            </a:pPr>
            <a:endParaRPr lang="en-US" sz="1950">
              <a:solidFill>
                <a:srgbClr val="FEFEFE"/>
              </a:solidFill>
              <a:latin typeface="Poppins Medium 1 Bold"/>
            </a:endParaRPr>
          </a:p>
          <a:p>
            <a:pPr algn="ctr">
              <a:lnSpc>
                <a:spcPts val="2730"/>
              </a:lnSpc>
            </a:pPr>
            <a:r>
              <a:rPr lang="en-US" sz="1950">
                <a:solidFill>
                  <a:srgbClr val="FEFEFE"/>
                </a:solidFill>
                <a:latin typeface="Poppins Medium 1 Bold"/>
              </a:rPr>
              <a:t>(Renseignez-vous auprès de l'équipe)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909276" y="2767412"/>
            <a:ext cx="5488780" cy="157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7"/>
              </a:lnSpc>
            </a:pPr>
            <a:r>
              <a:rPr lang="en-US" sz="1783">
                <a:solidFill>
                  <a:srgbClr val="000000"/>
                </a:solidFill>
                <a:latin typeface="Poppins Bold"/>
              </a:rPr>
              <a:t>Formation obligatoire du personnel infirmier  comprenant des éléments de sensibilisation au partenariat avec le patient  lors de l’acte transfusionnel</a:t>
            </a:r>
          </a:p>
          <a:p>
            <a:pPr>
              <a:lnSpc>
                <a:spcPts val="2497"/>
              </a:lnSpc>
              <a:spcBef>
                <a:spcPct val="0"/>
              </a:spcBef>
            </a:pPr>
            <a:endParaRPr lang="en-US" sz="1783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921515" y="5846192"/>
            <a:ext cx="5488780" cy="94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7"/>
              </a:lnSpc>
              <a:spcBef>
                <a:spcPct val="0"/>
              </a:spcBef>
            </a:pPr>
            <a:r>
              <a:rPr lang="en-US" sz="1783">
                <a:solidFill>
                  <a:srgbClr val="000000"/>
                </a:solidFill>
                <a:latin typeface="Poppins Bold"/>
              </a:rPr>
              <a:t>Elargissement de l'enquête satisfaction transfusion à l'ensemble des unités et sites du CHR de la Haute Senne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909276" y="4291297"/>
            <a:ext cx="5488780" cy="94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7"/>
              </a:lnSpc>
              <a:spcBef>
                <a:spcPct val="0"/>
              </a:spcBef>
            </a:pPr>
            <a:r>
              <a:rPr lang="en-US" sz="1783">
                <a:solidFill>
                  <a:srgbClr val="000000"/>
                </a:solidFill>
                <a:latin typeface="Poppins Bold"/>
              </a:rPr>
              <a:t>Mise en place d'une nouvelle brochure d'information pour les patients et proches sur la transfusion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057170" y="9212053"/>
            <a:ext cx="4993630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Poppins ExtraBold"/>
              </a:rPr>
              <a:t>REPONDEZ A L'ENQUÊTE ! 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5187064" y="7819443"/>
            <a:ext cx="1206374" cy="1206374"/>
            <a:chOff x="0" y="0"/>
            <a:chExt cx="1608498" cy="1608498"/>
          </a:xfrm>
        </p:grpSpPr>
        <p:sp>
          <p:nvSpPr>
            <p:cNvPr id="41" name="TextBox 41"/>
            <p:cNvSpPr txBox="1"/>
            <p:nvPr/>
          </p:nvSpPr>
          <p:spPr>
            <a:xfrm>
              <a:off x="285959" y="471460"/>
              <a:ext cx="1036579" cy="598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67"/>
                </a:lnSpc>
                <a:spcBef>
                  <a:spcPct val="0"/>
                </a:spcBef>
              </a:pPr>
              <a:r>
                <a:rPr lang="en-US" sz="2619" u="none">
                  <a:solidFill>
                    <a:srgbClr val="000000"/>
                  </a:solidFill>
                  <a:latin typeface="Poppins Bold"/>
                </a:rPr>
                <a:t>35 %</a:t>
              </a:r>
            </a:p>
          </p:txBody>
        </p: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0" y="0"/>
              <a:ext cx="1608498" cy="1608498"/>
              <a:chOff x="0" y="0"/>
              <a:chExt cx="2540000" cy="254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57635"/>
                    </a:lnTo>
                    <a:cubicBezTo>
                      <a:pt x="1005067" y="356170"/>
                      <a:pt x="701670" y="530132"/>
                      <a:pt x="537417" y="813650"/>
                    </a:cubicBezTo>
                    <a:cubicBezTo>
                      <a:pt x="373163" y="1097169"/>
                      <a:pt x="373163" y="1446901"/>
                      <a:pt x="537417" y="1730420"/>
                    </a:cubicBezTo>
                    <a:cubicBezTo>
                      <a:pt x="701670" y="2013938"/>
                      <a:pt x="1005067" y="2187900"/>
                      <a:pt x="1332725" y="2186435"/>
                    </a:cubicBezTo>
                    <a:cubicBezTo>
                      <a:pt x="1660383" y="2187900"/>
                      <a:pt x="1963780" y="2013938"/>
                      <a:pt x="2128033" y="1730420"/>
                    </a:cubicBezTo>
                    <a:cubicBezTo>
                      <a:pt x="2292287" y="1446901"/>
                      <a:pt x="2292287" y="1097169"/>
                      <a:pt x="2128033" y="813650"/>
                    </a:cubicBezTo>
                    <a:cubicBezTo>
                      <a:pt x="1963780" y="530132"/>
                      <a:pt x="1660383" y="356170"/>
                      <a:pt x="1332725" y="357635"/>
                    </a:cubicBezTo>
                    <a:close/>
                  </a:path>
                </a:pathLst>
              </a:custGeom>
              <a:solidFill>
                <a:srgbClr val="00737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1258172" y="6288"/>
                <a:ext cx="1328029" cy="1935312"/>
              </a:xfrm>
              <a:custGeom>
                <a:avLst/>
                <a:gdLst/>
                <a:ahLst/>
                <a:cxnLst/>
                <a:rect l="l" t="t" r="r" b="b"/>
                <a:pathLst>
                  <a:path w="1328029" h="1935312">
                    <a:moveTo>
                      <a:pt x="218572" y="10653"/>
                    </a:moveTo>
                    <a:cubicBezTo>
                      <a:pt x="616839" y="76364"/>
                      <a:pt x="960152" y="327488"/>
                      <a:pt x="1143406" y="687144"/>
                    </a:cubicBezTo>
                    <a:cubicBezTo>
                      <a:pt x="1326660" y="1046800"/>
                      <a:pt x="1328030" y="1472153"/>
                      <a:pt x="1147095" y="1832982"/>
                    </a:cubicBezTo>
                    <a:cubicBezTo>
                      <a:pt x="1118792" y="1890062"/>
                      <a:pt x="1062110" y="1927635"/>
                      <a:pt x="998514" y="1931474"/>
                    </a:cubicBezTo>
                    <a:cubicBezTo>
                      <a:pt x="934918" y="1935313"/>
                      <a:pt x="874129" y="1904830"/>
                      <a:pt x="839165" y="1851570"/>
                    </a:cubicBezTo>
                    <a:cubicBezTo>
                      <a:pt x="804201" y="1798308"/>
                      <a:pt x="800407" y="1730411"/>
                      <a:pt x="829220" y="1673586"/>
                    </a:cubicBezTo>
                    <a:cubicBezTo>
                      <a:pt x="959493" y="1413790"/>
                      <a:pt x="958507" y="1107536"/>
                      <a:pt x="826564" y="848583"/>
                    </a:cubicBezTo>
                    <a:cubicBezTo>
                      <a:pt x="694621" y="589631"/>
                      <a:pt x="447436" y="408821"/>
                      <a:pt x="160684" y="361510"/>
                    </a:cubicBezTo>
                    <a:cubicBezTo>
                      <a:pt x="97776" y="351419"/>
                      <a:pt x="45076" y="308441"/>
                      <a:pt x="22538" y="248848"/>
                    </a:cubicBezTo>
                    <a:cubicBezTo>
                      <a:pt x="0" y="189256"/>
                      <a:pt x="11071" y="122159"/>
                      <a:pt x="51557" y="72965"/>
                    </a:cubicBezTo>
                    <a:cubicBezTo>
                      <a:pt x="92044" y="23771"/>
                      <a:pt x="155757" y="0"/>
                      <a:pt x="218572" y="10653"/>
                    </a:cubicBezTo>
                    <a:close/>
                  </a:path>
                </a:pathLst>
              </a:custGeom>
              <a:solidFill>
                <a:srgbClr val="C5E86C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Personnalisé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Poppins ExtraBold</vt:lpstr>
      <vt:lpstr>Poppins Bold</vt:lpstr>
      <vt:lpstr>Londrina Solid Regular Bold</vt:lpstr>
      <vt:lpstr>Poppins Medium 1 Bold Italics</vt:lpstr>
      <vt:lpstr>Poppins Medium 2 Bold</vt:lpstr>
      <vt:lpstr>Calibri</vt:lpstr>
      <vt:lpstr>Poppins Medium 1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Satisfaction</dc:title>
  <cp:lastModifiedBy>Dapra Aurélie</cp:lastModifiedBy>
  <cp:revision>3</cp:revision>
  <dcterms:created xsi:type="dcterms:W3CDTF">2006-08-16T00:00:00Z</dcterms:created>
  <dcterms:modified xsi:type="dcterms:W3CDTF">2024-01-18T10:11:59Z</dcterms:modified>
  <dc:identifier>DAFQmeDEf4c</dc:identifier>
</cp:coreProperties>
</file>